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12" autoAdjust="0"/>
  </p:normalViewPr>
  <p:slideViewPr>
    <p:cSldViewPr snapToGrid="0" snapToObjects="1">
      <p:cViewPr varScale="1">
        <p:scale>
          <a:sx n="69" d="100"/>
          <a:sy n="69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ndais\Desktop\AGM\2017.18%20AGM\Financials%20for%20AGM%202018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ndais\AppData\Roaming\Microsoft\Excel\Financials%20for%20AGM%202018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SDL</a:t>
            </a:r>
            <a:r>
              <a:rPr lang="en-US" sz="2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Penalties &amp; interest ( R millions)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453135079850185"/>
          <c:y val="2.585470433470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SDL!$B$5</c:f>
              <c:strCache>
                <c:ptCount val="1"/>
                <c:pt idx="0">
                  <c:v>SDL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SDL!$C$4:$H$4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SDL!$C$5:$H$5</c:f>
              <c:numCache>
                <c:formatCode>_ * #,##0_ ;_ * \-#,##0_ ;_ * "-"??_ ;_ @_ </c:formatCode>
                <c:ptCount val="6"/>
                <c:pt idx="0">
                  <c:v>612</c:v>
                </c:pt>
                <c:pt idx="1">
                  <c:v>636</c:v>
                </c:pt>
                <c:pt idx="2">
                  <c:v>693</c:v>
                </c:pt>
                <c:pt idx="3">
                  <c:v>689</c:v>
                </c:pt>
                <c:pt idx="4">
                  <c:v>765</c:v>
                </c:pt>
                <c:pt idx="5">
                  <c:v>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1-4DE3-9F5A-96C2460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556784"/>
        <c:axId val="983549712"/>
      </c:barChart>
      <c:catAx>
        <c:axId val="98355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549712"/>
        <c:crosses val="autoZero"/>
        <c:auto val="1"/>
        <c:lblAlgn val="ctr"/>
        <c:lblOffset val="100"/>
        <c:noMultiLvlLbl val="0"/>
      </c:catAx>
      <c:valAx>
        <c:axId val="98354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55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Expenditure by Category</a:t>
            </a:r>
            <a:r>
              <a:rPr lang="en-US" sz="2000" baseline="0">
                <a:latin typeface="Arial" panose="020B0604020202020204" pitchFamily="34" charset="0"/>
                <a:cs typeface="Arial" panose="020B0604020202020204" pitchFamily="34" charset="0"/>
              </a:rPr>
              <a:t> ( Rand millions)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SDL!$B$17</c:f>
              <c:strCache>
                <c:ptCount val="1"/>
                <c:pt idx="0">
                  <c:v>Mandatory 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SDL!$C$16:$H$16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SDL!$C$17:$H$17</c:f>
              <c:numCache>
                <c:formatCode>General</c:formatCode>
                <c:ptCount val="6"/>
                <c:pt idx="0">
                  <c:v>188</c:v>
                </c:pt>
                <c:pt idx="1">
                  <c:v>134</c:v>
                </c:pt>
                <c:pt idx="2">
                  <c:v>163</c:v>
                </c:pt>
                <c:pt idx="3">
                  <c:v>151</c:v>
                </c:pt>
                <c:pt idx="4">
                  <c:v>165</c:v>
                </c:pt>
                <c:pt idx="5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C-4E5B-953E-5F654B23FD06}"/>
            </c:ext>
          </c:extLst>
        </c:ser>
        <c:ser>
          <c:idx val="1"/>
          <c:order val="1"/>
          <c:tx>
            <c:strRef>
              <c:f>SDL!$B$18</c:f>
              <c:strCache>
                <c:ptCount val="1"/>
                <c:pt idx="0">
                  <c:v>Discretionery 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SDL!$C$16:$H$16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SDL!$C$18:$H$18</c:f>
              <c:numCache>
                <c:formatCode>General</c:formatCode>
                <c:ptCount val="6"/>
                <c:pt idx="0">
                  <c:v>300</c:v>
                </c:pt>
                <c:pt idx="1">
                  <c:v>336</c:v>
                </c:pt>
                <c:pt idx="2">
                  <c:v>423</c:v>
                </c:pt>
                <c:pt idx="3">
                  <c:v>506</c:v>
                </c:pt>
                <c:pt idx="4">
                  <c:v>594</c:v>
                </c:pt>
                <c:pt idx="5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C-4E5B-953E-5F654B23FD06}"/>
            </c:ext>
          </c:extLst>
        </c:ser>
        <c:ser>
          <c:idx val="2"/>
          <c:order val="2"/>
          <c:tx>
            <c:strRef>
              <c:f>SDL!$B$19</c:f>
              <c:strCache>
                <c:ptCount val="1"/>
                <c:pt idx="0">
                  <c:v>Admin Expenditure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SDL!$C$16:$H$16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SDL!$C$19:$H$19</c:f>
              <c:numCache>
                <c:formatCode>General</c:formatCode>
                <c:ptCount val="6"/>
                <c:pt idx="0">
                  <c:v>48</c:v>
                </c:pt>
                <c:pt idx="1">
                  <c:v>56</c:v>
                </c:pt>
                <c:pt idx="2">
                  <c:v>62</c:v>
                </c:pt>
                <c:pt idx="3">
                  <c:v>65</c:v>
                </c:pt>
                <c:pt idx="4">
                  <c:v>78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C-4E5B-953E-5F654B23F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550128"/>
        <c:axId val="983551792"/>
      </c:barChart>
      <c:catAx>
        <c:axId val="9835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551792"/>
        <c:crosses val="autoZero"/>
        <c:auto val="1"/>
        <c:lblAlgn val="ctr"/>
        <c:lblOffset val="100"/>
        <c:noMultiLvlLbl val="0"/>
      </c:catAx>
      <c:valAx>
        <c:axId val="98355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5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2018/19 Actual DG Spend</a:t>
            </a:r>
          </a:p>
        </c:rich>
      </c:tx>
      <c:layout>
        <c:manualLayout>
          <c:xMode val="edge"/>
          <c:yMode val="edge"/>
          <c:x val="0.32254333184766998"/>
          <c:y val="4.1457294634055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7-4859-85E0-58AE02CF4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7-4859-85E0-58AE02CF49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B7-4859-85E0-58AE02CF4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B7-4859-85E0-58AE02CF49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B7-4859-85E0-58AE02CF49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B7-4859-85E0-58AE02CF4951}"/>
              </c:ext>
            </c:extLst>
          </c:dPt>
          <c:dLbls>
            <c:dLbl>
              <c:idx val="1"/>
              <c:layout>
                <c:manualLayout>
                  <c:x val="6.1111111111111012E-2"/>
                  <c:y val="0.282407407407407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7-4859-85E0-58AE02CF4951}"/>
                </c:ext>
              </c:extLst>
            </c:dLbl>
            <c:dLbl>
              <c:idx val="2"/>
              <c:layout>
                <c:manualLayout>
                  <c:x val="-0.3320230401624325"/>
                  <c:y val="0.11291037462450862"/>
                </c:manualLayout>
              </c:layout>
              <c:spPr>
                <a:xfrm>
                  <a:off x="1246406" y="762375"/>
                  <a:ext cx="1281300" cy="6593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8672"/>
                        <a:gd name="adj2" fmla="val -980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63182786113997"/>
                      <c:h val="0.11958053777691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B7-4859-85E0-58AE02CF4951}"/>
                </c:ext>
              </c:extLst>
            </c:dLbl>
            <c:dLbl>
              <c:idx val="3"/>
              <c:layout>
                <c:manualLayout>
                  <c:x val="-6.1111111111111109E-2"/>
                  <c:y val="0.1574074074074073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2890"/>
                        <a:gd name="adj2" fmla="val -15703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6B7-4859-85E0-58AE02CF4951}"/>
                </c:ext>
              </c:extLst>
            </c:dLbl>
            <c:dLbl>
              <c:idx val="4"/>
              <c:layout>
                <c:manualLayout>
                  <c:x val="-0.11944444444444445"/>
                  <c:y val="2.7777777777777766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7664"/>
                        <a:gd name="adj2" fmla="val -3396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D6B7-4859-85E0-58AE02CF4951}"/>
                </c:ext>
              </c:extLst>
            </c:dLbl>
            <c:dLbl>
              <c:idx val="5"/>
              <c:layout>
                <c:manualLayout>
                  <c:x val="0.28176100628930806"/>
                  <c:y val="6.2511651929922279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6746"/>
                        <a:gd name="adj2" fmla="val 4176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D6B7-4859-85E0-58AE02CF49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'17.18 DG Pie'!$C$3:$C$8</c:f>
              <c:strCache>
                <c:ptCount val="6"/>
                <c:pt idx="0">
                  <c:v>2017/18 Actual DG Spend</c:v>
                </c:pt>
                <c:pt idx="1">
                  <c:v>Quality Assurance</c:v>
                </c:pt>
                <c:pt idx="2">
                  <c:v>Research &amp; benchmarking</c:v>
                </c:pt>
                <c:pt idx="3">
                  <c:v>Skills Development </c:v>
                </c:pt>
                <c:pt idx="4">
                  <c:v>Capacity Building HEI &amp; SMES</c:v>
                </c:pt>
                <c:pt idx="5">
                  <c:v>Incusive Banking SME</c:v>
                </c:pt>
              </c:strCache>
            </c:strRef>
          </c:cat>
          <c:val>
            <c:numRef>
              <c:f>'17.18 DG Pie'!$D$3:$D$8</c:f>
              <c:numCache>
                <c:formatCode>0</c:formatCode>
                <c:ptCount val="6"/>
                <c:pt idx="1">
                  <c:v>3</c:v>
                </c:pt>
                <c:pt idx="2">
                  <c:v>13</c:v>
                </c:pt>
                <c:pt idx="3">
                  <c:v>242</c:v>
                </c:pt>
                <c:pt idx="4">
                  <c:v>182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B7-4859-85E0-58AE02CF4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en-US" sz="2000" baseline="0">
                <a:latin typeface="Arial" panose="020B0604020202020204" pitchFamily="34" charset="0"/>
                <a:cs typeface="Arial" panose="020B0604020202020204" pitchFamily="34" charset="0"/>
              </a:rPr>
              <a:t> Equivalents, Reserves and Commitments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BS!$B$25</c:f>
              <c:strCache>
                <c:ptCount val="1"/>
                <c:pt idx="0">
                  <c:v>Cash and Cash equivalents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BS!$C$24:$H$24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BS!$C$25:$H$25</c:f>
              <c:numCache>
                <c:formatCode>_ * #,##0_ ;_ * \-#,##0_ ;_ * "-"??_ ;_ @_ </c:formatCode>
                <c:ptCount val="6"/>
                <c:pt idx="0" formatCode="General">
                  <c:v>464.33100000000002</c:v>
                </c:pt>
                <c:pt idx="1">
                  <c:v>565.20100000000002</c:v>
                </c:pt>
                <c:pt idx="2">
                  <c:v>580</c:v>
                </c:pt>
                <c:pt idx="3" formatCode="General">
                  <c:v>621</c:v>
                </c:pt>
                <c:pt idx="4">
                  <c:v>558</c:v>
                </c:pt>
                <c:pt idx="5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8-4724-AD34-A8AC783BDF44}"/>
            </c:ext>
          </c:extLst>
        </c:ser>
        <c:ser>
          <c:idx val="1"/>
          <c:order val="1"/>
          <c:tx>
            <c:strRef>
              <c:f>BS!$B$26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BS!$C$24:$H$24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BS!$C$26:$H$26</c:f>
              <c:numCache>
                <c:formatCode>_ * #,##0_ ;_ * \-#,##0_ ;_ * "-"??_ ;_ @_ </c:formatCode>
                <c:ptCount val="6"/>
                <c:pt idx="0" formatCode="General">
                  <c:v>298.62200000000001</c:v>
                </c:pt>
                <c:pt idx="1">
                  <c:v>447</c:v>
                </c:pt>
                <c:pt idx="2">
                  <c:v>530</c:v>
                </c:pt>
                <c:pt idx="3" formatCode="General">
                  <c:v>543</c:v>
                </c:pt>
                <c:pt idx="4">
                  <c:v>514</c:v>
                </c:pt>
                <c:pt idx="5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8-4724-AD34-A8AC783BDF44}"/>
            </c:ext>
          </c:extLst>
        </c:ser>
        <c:ser>
          <c:idx val="2"/>
          <c:order val="2"/>
          <c:tx>
            <c:strRef>
              <c:f>BS!$B$27</c:f>
              <c:strCache>
                <c:ptCount val="1"/>
                <c:pt idx="0">
                  <c:v>Commitments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BS!$C$24:$H$24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BS!$C$27:$H$27</c:f>
              <c:numCache>
                <c:formatCode>_ * #,##0_ ;_ * \-#,##0_ ;_ * "-"??_ ;_ @_ </c:formatCode>
                <c:ptCount val="6"/>
                <c:pt idx="0" formatCode="General">
                  <c:v>688.56299999999999</c:v>
                </c:pt>
                <c:pt idx="1">
                  <c:v>423</c:v>
                </c:pt>
                <c:pt idx="2">
                  <c:v>526</c:v>
                </c:pt>
                <c:pt idx="3" formatCode="General">
                  <c:v>420</c:v>
                </c:pt>
                <c:pt idx="4">
                  <c:v>316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8-4724-AD34-A8AC783BD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892368"/>
        <c:axId val="748889456"/>
      </c:barChart>
      <c:catAx>
        <c:axId val="7488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889456"/>
        <c:crosses val="autoZero"/>
        <c:auto val="1"/>
        <c:lblAlgn val="ctr"/>
        <c:lblOffset val="100"/>
        <c:noMultiLvlLbl val="0"/>
      </c:catAx>
      <c:valAx>
        <c:axId val="74888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8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020C4-A40F-4BF2-8E13-3FDD35E91DBC}" type="datetimeFigureOut">
              <a:rPr lang="en-ZA" smtClean="0"/>
              <a:t>2019-11-20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8C26-D824-4AA8-AC26-7D5261DEE5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09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974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2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7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0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1FA8-1957-BC49-AB69-1485AE160D0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5BEA-08A0-CB47-8288-A404E8C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sl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-6089" b="163"/>
          <a:stretch/>
        </p:blipFill>
        <p:spPr>
          <a:xfrm>
            <a:off x="0" y="-448277"/>
            <a:ext cx="9144000" cy="7306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516" y="260482"/>
            <a:ext cx="433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ANNUAL GENERAL MEETING 2018/19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201819 FINANCIAL POSITION</a:t>
            </a:r>
            <a:endParaRPr lang="en-Z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37167"/>
              </p:ext>
            </p:extLst>
          </p:nvPr>
        </p:nvGraphicFramePr>
        <p:xfrm>
          <a:off x="457201" y="1127484"/>
          <a:ext cx="8035635" cy="5186227"/>
        </p:xfrm>
        <a:graphic>
          <a:graphicData uri="http://schemas.openxmlformats.org/drawingml/2006/table">
            <a:tbl>
              <a:tblPr/>
              <a:tblGrid>
                <a:gridCol w="755184">
                  <a:extLst>
                    <a:ext uri="{9D8B030D-6E8A-4147-A177-3AD203B41FA5}">
                      <a16:colId xmlns:a16="http://schemas.microsoft.com/office/drawing/2014/main" val="2829128853"/>
                    </a:ext>
                  </a:extLst>
                </a:gridCol>
                <a:gridCol w="755184">
                  <a:extLst>
                    <a:ext uri="{9D8B030D-6E8A-4147-A177-3AD203B41FA5}">
                      <a16:colId xmlns:a16="http://schemas.microsoft.com/office/drawing/2014/main" val="1508895020"/>
                    </a:ext>
                  </a:extLst>
                </a:gridCol>
                <a:gridCol w="1238975">
                  <a:extLst>
                    <a:ext uri="{9D8B030D-6E8A-4147-A177-3AD203B41FA5}">
                      <a16:colId xmlns:a16="http://schemas.microsoft.com/office/drawing/2014/main" val="1901133186"/>
                    </a:ext>
                  </a:extLst>
                </a:gridCol>
                <a:gridCol w="881049">
                  <a:extLst>
                    <a:ext uri="{9D8B030D-6E8A-4147-A177-3AD203B41FA5}">
                      <a16:colId xmlns:a16="http://schemas.microsoft.com/office/drawing/2014/main" val="1621248828"/>
                    </a:ext>
                  </a:extLst>
                </a:gridCol>
                <a:gridCol w="881049">
                  <a:extLst>
                    <a:ext uri="{9D8B030D-6E8A-4147-A177-3AD203B41FA5}">
                      <a16:colId xmlns:a16="http://schemas.microsoft.com/office/drawing/2014/main" val="2804564606"/>
                    </a:ext>
                  </a:extLst>
                </a:gridCol>
                <a:gridCol w="755184">
                  <a:extLst>
                    <a:ext uri="{9D8B030D-6E8A-4147-A177-3AD203B41FA5}">
                      <a16:colId xmlns:a16="http://schemas.microsoft.com/office/drawing/2014/main" val="3457548818"/>
                    </a:ext>
                  </a:extLst>
                </a:gridCol>
                <a:gridCol w="2769010">
                  <a:extLst>
                    <a:ext uri="{9D8B030D-6E8A-4147-A177-3AD203B41FA5}">
                      <a16:colId xmlns:a16="http://schemas.microsoft.com/office/drawing/2014/main" val="3663653760"/>
                    </a:ext>
                  </a:extLst>
                </a:gridCol>
              </a:tblGrid>
              <a:tr h="224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ended 31 March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48358"/>
                  </a:ext>
                </a:extLst>
              </a:tr>
              <a:tr h="224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49917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77309"/>
                  </a:ext>
                </a:extLst>
              </a:tr>
              <a:tr h="224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Current Assets - PPE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large asset purchases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76252"/>
                  </a:ext>
                </a:extLst>
              </a:tr>
              <a:tr h="224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receivable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levy reversals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48376"/>
                  </a:ext>
                </a:extLst>
              </a:tr>
              <a:tr h="224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Cash equivalents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due to lower DG spend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849"/>
                  </a:ext>
                </a:extLst>
              </a:tr>
              <a:tr h="224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94662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33962"/>
                  </a:ext>
                </a:extLst>
              </a:tr>
              <a:tr h="224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32396"/>
                  </a:ext>
                </a:extLst>
              </a:tr>
              <a:tr h="224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and other payables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creditors due larger accruals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8737"/>
                  </a:ext>
                </a:extLst>
              </a:tr>
              <a:tr h="449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R500k and 2018/19 Performance bonuses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71081"/>
                  </a:ext>
                </a:extLst>
              </a:tr>
              <a:tr h="224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76666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31893"/>
                  </a:ext>
                </a:extLst>
              </a:tr>
              <a:tr h="2357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982978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34863"/>
                  </a:ext>
                </a:extLst>
              </a:tr>
              <a:tr h="2357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Funds and 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33794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95325"/>
                  </a:ext>
                </a:extLst>
              </a:tr>
              <a:tr h="224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949"/>
                  </a:ext>
                </a:extLst>
              </a:tr>
              <a:tr h="8980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Commited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due to slight delay in signing agreements and contracts pending  review process to ensure continuous improvement.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2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9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201819 FINANCIAL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(CONTINUED)</a:t>
            </a:r>
            <a:endParaRPr lang="en-ZA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30856"/>
              </p:ext>
            </p:extLst>
          </p:nvPr>
        </p:nvGraphicFramePr>
        <p:xfrm>
          <a:off x="872836" y="1417638"/>
          <a:ext cx="7398328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41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93653"/>
          </a:xfrm>
        </p:spPr>
        <p:txBody>
          <a:bodyPr/>
          <a:lstStyle/>
          <a:p>
            <a:r>
              <a:rPr lang="en-ZA" dirty="0" smtClean="0"/>
              <a:t>THANK YOU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451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slid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343" y="2009453"/>
            <a:ext cx="66553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GENERAL MEETING 2018/19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NOVEMBER 2019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main sl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9" r="-1"/>
          <a:stretch/>
        </p:blipFill>
        <p:spPr>
          <a:xfrm>
            <a:off x="-612576" y="0"/>
            <a:ext cx="9756576" cy="689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048171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Helvetica"/>
                <a:cs typeface="Helvetica"/>
              </a:rPr>
              <a:t>FINANCE MANAGER’S REPORT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2775857"/>
            <a:ext cx="7329714" cy="143328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b="1" spc="150" dirty="0" smtClean="0"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spc="150" dirty="0" smtClean="0"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FINANCIAL STATEMENTS</a:t>
            </a:r>
            <a:br>
              <a:rPr lang="en-US" sz="4400" b="1" spc="150" dirty="0" smtClean="0"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OVERVIEW</a:t>
            </a:r>
            <a:b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150" dirty="0" smtClean="0"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  <a:r>
              <a:rPr lang="en-US" b="1" spc="15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br>
              <a:rPr lang="en-US" b="1" spc="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858"/>
            <a:ext cx="8229600" cy="5036127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Sound financial performance 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SDL – sector banks performing well</a:t>
            </a: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expenditure in line with mandate and legislation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21% decrease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due to a process done towards year end to ensure continuous improvement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Maintained 97% claim ratio for mandatory grants</a:t>
            </a: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expenditure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million below admin budget</a:t>
            </a: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decreased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Sound financial position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99%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 in cash and cash </a:t>
            </a:r>
          </a:p>
          <a:p>
            <a:pPr marL="0" indent="0" algn="just"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supported by commitments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Unqualified audit for the 201819 financial year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88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 FUNDING MODEL (unchanged)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9914"/>
            <a:ext cx="3563664" cy="74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3" y="6219671"/>
            <a:ext cx="1160187" cy="3569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5117" y="6383146"/>
            <a:ext cx="0" cy="47485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28192" y="6633290"/>
            <a:ext cx="87149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36385" y="3825471"/>
            <a:ext cx="1555750" cy="11207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BANKSETA   </a:t>
            </a:r>
            <a:r>
              <a:rPr lang="en-US" sz="1200" b="1" dirty="0" smtClean="0"/>
              <a:t>(80% of levies)</a:t>
            </a:r>
            <a:r>
              <a:rPr lang="en-US" sz="1200" baseline="0" dirty="0" smtClean="0"/>
              <a:t> 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4688588" y="1494906"/>
            <a:ext cx="2919412" cy="1104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>
                <a:solidFill>
                  <a:sysClr val="windowText" lastClr="000000"/>
                </a:solidFill>
              </a:rPr>
              <a:t>Employers pay 1% SDL on total payroll and bonuses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09512" y="3991847"/>
            <a:ext cx="1454150" cy="44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NSF get 20%</a:t>
            </a:r>
          </a:p>
        </p:txBody>
      </p:sp>
      <p:sp>
        <p:nvSpPr>
          <p:cNvPr id="17" name="Oval 16"/>
          <p:cNvSpPr/>
          <p:nvPr/>
        </p:nvSpPr>
        <p:spPr>
          <a:xfrm>
            <a:off x="5142204" y="2897780"/>
            <a:ext cx="2122013" cy="944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SARS/DHET 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(levies ring-fenced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462723" y="4354549"/>
            <a:ext cx="1692275" cy="884238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49.5% used to fund </a:t>
            </a:r>
            <a:r>
              <a:rPr lang="en-US" sz="1100" dirty="0" smtClean="0"/>
              <a:t>Discretionary </a:t>
            </a:r>
            <a:r>
              <a:rPr lang="en-US" sz="1100" dirty="0"/>
              <a:t>Grants </a:t>
            </a:r>
            <a:r>
              <a:rPr lang="en-US" sz="1100" baseline="0" dirty="0"/>
              <a:t> in line with sector priorities and APP</a:t>
            </a:r>
            <a:endParaRPr lang="en-US" sz="11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1965584" y="5546044"/>
            <a:ext cx="1524000" cy="822325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20% Mandatory</a:t>
            </a:r>
            <a:r>
              <a:rPr lang="en-US" sz="1100" baseline="0" dirty="0"/>
              <a:t> Grants back to Qualifying Employers</a:t>
            </a:r>
            <a:endParaRPr lang="en-US" sz="1100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4047847" y="5453233"/>
            <a:ext cx="1538288" cy="830263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10% to fund Administration cost of the SETA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5678304" y="4644761"/>
            <a:ext cx="1585913" cy="854075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0.5%</a:t>
            </a:r>
            <a:r>
              <a:rPr lang="en-US" sz="1100" baseline="0"/>
              <a:t> to Fund QCTO Costs to the QCTO</a:t>
            </a:r>
            <a:endParaRPr lang="en-US" sz="1100"/>
          </a:p>
        </p:txBody>
      </p:sp>
      <p:sp>
        <p:nvSpPr>
          <p:cNvPr id="22" name="Oval 21"/>
          <p:cNvSpPr/>
          <p:nvPr/>
        </p:nvSpPr>
        <p:spPr>
          <a:xfrm>
            <a:off x="557259" y="2368103"/>
            <a:ext cx="1654182" cy="868680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Other Contributions and donations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2211441" y="1998637"/>
            <a:ext cx="2080694" cy="84676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Investment income (on funds not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immediately needed)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22684" y="2405000"/>
            <a:ext cx="1295156" cy="809355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 panose="020F0502020204030204"/>
              </a:rPr>
              <a:t>Levy Penalties &amp; Interest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5" name="Straight Arrow Connector 24"/>
          <p:cNvCxnSpPr>
            <a:endCxn id="17" idx="7"/>
          </p:cNvCxnSpPr>
          <p:nvPr/>
        </p:nvCxnSpPr>
        <p:spPr>
          <a:xfrm flipH="1">
            <a:off x="6953455" y="2952916"/>
            <a:ext cx="169230" cy="8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57642" y="4761142"/>
            <a:ext cx="5787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90184" y="4967006"/>
            <a:ext cx="239887" cy="558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86518" y="4946246"/>
            <a:ext cx="322729" cy="441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7263" y="4761142"/>
            <a:ext cx="1321041" cy="381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13647" y="3236783"/>
            <a:ext cx="1296480" cy="605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82471" y="2877532"/>
            <a:ext cx="0" cy="938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59780" y="2599806"/>
            <a:ext cx="0" cy="277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5"/>
          </p:cNvCxnSpPr>
          <p:nvPr/>
        </p:nvCxnSpPr>
        <p:spPr>
          <a:xfrm>
            <a:off x="6953455" y="3704014"/>
            <a:ext cx="169229" cy="237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56323" y="3704014"/>
            <a:ext cx="1122415" cy="198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798"/>
          </a:xfrm>
        </p:spPr>
        <p:txBody>
          <a:bodyPr>
            <a:normAutofit fontScale="90000"/>
          </a:bodyPr>
          <a:lstStyle/>
          <a:p>
            <a: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FINANCIAL PER2017/18 FINANCIAL PERF</a:t>
            </a:r>
            <a: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FINANCIAL </a:t>
            </a:r>
            <a: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b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spc="150" dirty="0" smtClean="0">
                <a:latin typeface="Arial" panose="020B0604020202020204" pitchFamily="34" charset="0"/>
                <a:cs typeface="Arial" panose="020B0604020202020204" pitchFamily="34" charset="0"/>
              </a:rPr>
              <a:t>2018/19 </a:t>
            </a:r>
            <a:r>
              <a:rPr lang="en-US" sz="3100" b="1" spc="150" dirty="0">
                <a:latin typeface="Arial" panose="020B0604020202020204" pitchFamily="34" charset="0"/>
                <a:cs typeface="Arial" panose="020B0604020202020204" pitchFamily="34" charset="0"/>
              </a:rPr>
              <a:t>FINANCIAL PERFORMANCE</a:t>
            </a:r>
            <a:r>
              <a:rPr lang="en-US" b="1" spc="1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pc="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RFORMANCE</a:t>
            </a:r>
            <a: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ORMANCE</a:t>
            </a:r>
            <a:b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FORMANCE</a:t>
            </a:r>
            <a:br>
              <a:rPr lang="en-US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34850"/>
              </p:ext>
            </p:extLst>
          </p:nvPr>
        </p:nvGraphicFramePr>
        <p:xfrm>
          <a:off x="665017" y="955964"/>
          <a:ext cx="7813965" cy="5456279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2717900">
                  <a:extLst>
                    <a:ext uri="{9D8B030D-6E8A-4147-A177-3AD203B41FA5}">
                      <a16:colId xmlns:a16="http://schemas.microsoft.com/office/drawing/2014/main" val="1765243152"/>
                    </a:ext>
                  </a:extLst>
                </a:gridCol>
                <a:gridCol w="874728">
                  <a:extLst>
                    <a:ext uri="{9D8B030D-6E8A-4147-A177-3AD203B41FA5}">
                      <a16:colId xmlns:a16="http://schemas.microsoft.com/office/drawing/2014/main" val="7548626"/>
                    </a:ext>
                  </a:extLst>
                </a:gridCol>
                <a:gridCol w="874728">
                  <a:extLst>
                    <a:ext uri="{9D8B030D-6E8A-4147-A177-3AD203B41FA5}">
                      <a16:colId xmlns:a16="http://schemas.microsoft.com/office/drawing/2014/main" val="1213297673"/>
                    </a:ext>
                  </a:extLst>
                </a:gridCol>
                <a:gridCol w="691190">
                  <a:extLst>
                    <a:ext uri="{9D8B030D-6E8A-4147-A177-3AD203B41FA5}">
                      <a16:colId xmlns:a16="http://schemas.microsoft.com/office/drawing/2014/main" val="571293189"/>
                    </a:ext>
                  </a:extLst>
                </a:gridCol>
                <a:gridCol w="827866">
                  <a:extLst>
                    <a:ext uri="{9D8B030D-6E8A-4147-A177-3AD203B41FA5}">
                      <a16:colId xmlns:a16="http://schemas.microsoft.com/office/drawing/2014/main" val="189869146"/>
                    </a:ext>
                  </a:extLst>
                </a:gridCol>
                <a:gridCol w="1827553">
                  <a:extLst>
                    <a:ext uri="{9D8B030D-6E8A-4147-A177-3AD203B41FA5}">
                      <a16:colId xmlns:a16="http://schemas.microsoft.com/office/drawing/2014/main" val="1808752487"/>
                    </a:ext>
                  </a:extLst>
                </a:gridCol>
              </a:tblGrid>
              <a:tr h="14686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Year Ended March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2019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2018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8311568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Rand Millions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Actual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Actual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Var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Main drivers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4163297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Revenue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2508700"/>
                  </a:ext>
                </a:extLst>
              </a:tr>
              <a:tr h="30257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Levy (SDL) income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803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717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12%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Banking sector performed well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9292506"/>
                  </a:ext>
                </a:extLst>
              </a:tr>
              <a:tr h="45386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SDL Penalties and Interest Income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48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-38%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Reflects improvements compliance with tax law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5813954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SDL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833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765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1556085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Investment Income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50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14%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Larger investment pool due to low DG spend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731048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Other income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0,086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0,079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R86 thousand interseta grants received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5588458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Revenue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883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809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4462706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1001907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Expenditure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6626217"/>
                  </a:ext>
                </a:extLst>
              </a:tr>
              <a:tr h="30257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Mandatory grants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188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166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13%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In line with levies increase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1647459"/>
                  </a:ext>
                </a:extLst>
              </a:tr>
              <a:tr h="92204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Discretionary </a:t>
                      </a:r>
                      <a:r>
                        <a:rPr lang="en-ZA" sz="1100" u="none" strike="noStrike" dirty="0">
                          <a:effectLst/>
                        </a:rPr>
                        <a:t>grants and projects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469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594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-21%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Lower expenditure is due to slight delay in signing agreements and contracts pending  review process to ensure continuous improvement.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4844139"/>
                  </a:ext>
                </a:extLst>
              </a:tr>
              <a:tr h="66566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Admin expenditure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-3%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R5 million increase in research costs. Other cost increases in line with inflation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9496056"/>
                  </a:ext>
                </a:extLst>
              </a:tr>
              <a:tr h="18154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3062730"/>
                  </a:ext>
                </a:extLst>
              </a:tr>
              <a:tr h="1536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Expenditure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733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838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-13%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6449797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Net (Deficit)/Surplus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150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-29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-618%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Surplus to be used for DG expenditure in 201920 financial year.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475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SDL, PENALTIES &amp; INTEREST (R millions)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43816"/>
              </p:ext>
            </p:extLst>
          </p:nvPr>
        </p:nvGraphicFramePr>
        <p:xfrm>
          <a:off x="457200" y="1246909"/>
          <a:ext cx="8229599" cy="540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7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8229600" cy="85898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TRENDS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80958"/>
              </p:ext>
            </p:extLst>
          </p:nvPr>
        </p:nvGraphicFramePr>
        <p:xfrm>
          <a:off x="457201" y="678873"/>
          <a:ext cx="8395854" cy="551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98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DISCRETIONARY GRANT SPLIT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76308"/>
              </p:ext>
            </p:extLst>
          </p:nvPr>
        </p:nvGraphicFramePr>
        <p:xfrm>
          <a:off x="457201" y="1011383"/>
          <a:ext cx="8077200" cy="551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4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574</Words>
  <Application>Microsoft Office PowerPoint</Application>
  <PresentationFormat>On-screen Show (4:3)</PresentationFormat>
  <Paragraphs>260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FINANCE MANAGER’S REPORT</vt:lpstr>
      <vt:lpstr>FINANCE OVERVIEW FINANCE OVERVIEW </vt:lpstr>
      <vt:lpstr>PowerPoint Presentation</vt:lpstr>
      <vt:lpstr>2017/18 FINANCIAL PER2017/18 FINANCIAL PERF2017/18 FINANCIAL PE  2018/19 FINANCIAL PERFORMANCE RFORMANCE ORMANCE FORMANCE </vt:lpstr>
      <vt:lpstr>SDL, PENALTIES &amp; INTEREST (R millions)</vt:lpstr>
      <vt:lpstr>EXPENDITURE TRENDS </vt:lpstr>
      <vt:lpstr>DISCRETIONARY GRANT SPLIT </vt:lpstr>
      <vt:lpstr>201819 FINANCIAL POSITION</vt:lpstr>
      <vt:lpstr>201819 FINANCIAL POSITION (CONTINUED)</vt:lpstr>
      <vt:lpstr>THANK YOU </vt:lpstr>
    </vt:vector>
  </TitlesOfParts>
  <Company>Hi Fi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McBride</dc:creator>
  <cp:lastModifiedBy>Tendai Sithole</cp:lastModifiedBy>
  <cp:revision>21</cp:revision>
  <cp:lastPrinted>2019-11-15T08:05:28Z</cp:lastPrinted>
  <dcterms:created xsi:type="dcterms:W3CDTF">2019-11-15T07:59:00Z</dcterms:created>
  <dcterms:modified xsi:type="dcterms:W3CDTF">2019-11-20T13:16:54Z</dcterms:modified>
</cp:coreProperties>
</file>